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90" y="-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A297E-2812-49BF-AD13-92B66ACB6736}" type="datetimeFigureOut">
              <a:rPr lang="ko-KR" altLang="en-US" smtClean="0"/>
              <a:t>2019-01-11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FBB47-F502-4265-85AD-E75720FC71E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0352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7876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650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1650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686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686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altLang="ko-KR" dirty="0" smtClean="0">
              <a:effectLst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32025-2C66-4987-B963-D7974441757B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0150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47925" y="87475"/>
            <a:ext cx="1007156" cy="448539"/>
          </a:xfrm>
          <a:prstGeom prst="rect">
            <a:avLst/>
          </a:prstGeom>
        </p:spPr>
      </p:pic>
      <p:sp>
        <p:nvSpPr>
          <p:cNvPr id="8" name="부제목 2"/>
          <p:cNvSpPr>
            <a:spLocks noGrp="1"/>
          </p:cNvSpPr>
          <p:nvPr>
            <p:ph type="subTitle" idx="1"/>
          </p:nvPr>
        </p:nvSpPr>
        <p:spPr>
          <a:xfrm>
            <a:off x="423395" y="2454088"/>
            <a:ext cx="8297210" cy="2385914"/>
          </a:xfrm>
          <a:prstGeom prst="rect">
            <a:avLst/>
          </a:prstGeom>
        </p:spPr>
        <p:txBody>
          <a:bodyPr lIns="68573" tIns="34286" rIns="68573" bIns="34286" anchor="ctr">
            <a:normAutofit/>
          </a:bodyPr>
          <a:lstStyle>
            <a:lvl1pPr marL="0" indent="0" algn="ctr">
              <a:buNone/>
              <a:defRPr sz="1400" b="0" spc="-3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cs typeface="Tahoma" pitchFamily="34" charset="0"/>
              </a:defRPr>
            </a:lvl1pPr>
            <a:lvl2pPr marL="34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altLang="ko-KR" dirty="0" smtClean="0"/>
          </a:p>
        </p:txBody>
      </p:sp>
      <p:sp>
        <p:nvSpPr>
          <p:cNvPr id="9" name="제목 1"/>
          <p:cNvSpPr>
            <a:spLocks noGrp="1"/>
          </p:cNvSpPr>
          <p:nvPr>
            <p:ph type="ctrTitle" hasCustomPrompt="1"/>
          </p:nvPr>
        </p:nvSpPr>
        <p:spPr>
          <a:xfrm>
            <a:off x="296566" y="1275607"/>
            <a:ext cx="8540200" cy="1102519"/>
          </a:xfrm>
          <a:prstGeom prst="rect">
            <a:avLst/>
          </a:prstGeom>
        </p:spPr>
        <p:txBody>
          <a:bodyPr vert="horz" wrap="square" lIns="68573" tIns="34286" rIns="68573" bIns="34286" numCol="1" spcCol="53995" rtlCol="0" anchor="t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 defTabSz="685732" rtl="0" eaLnBrk="1" fontAlgn="base" latinLnBrk="1" hangingPunct="1">
              <a:spcBef>
                <a:spcPct val="20000"/>
              </a:spcBef>
              <a:spcAft>
                <a:spcPct val="0"/>
              </a:spcAft>
              <a:buNone/>
              <a:defRPr lang="ko-KR" altLang="en-US" sz="3300" b="1" kern="1200" cap="none" spc="-45" baseline="0" dirty="0">
                <a:ln w="11430"/>
                <a:solidFill>
                  <a:schemeClr val="tx1"/>
                </a:solidFill>
                <a:effectLst/>
                <a:latin typeface="+mn-lt"/>
                <a:ea typeface="맑은 고딕" pitchFamily="50" charset="-127"/>
                <a:cs typeface="Calibri" pitchFamily="34" charset="0"/>
              </a:defRPr>
            </a:lvl1pPr>
          </a:lstStyle>
          <a:p>
            <a:r>
              <a:rPr lang="en-US" altLang="ko-KR" dirty="0" smtClean="0"/>
              <a:t> System LSI Business PT Master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43570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vert="horz" lIns="68573" tIns="34286" rIns="68573" bIns="34286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91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개체 틀 1"/>
          <p:cNvSpPr>
            <a:spLocks noGrp="1"/>
          </p:cNvSpPr>
          <p:nvPr>
            <p:ph type="title"/>
          </p:nvPr>
        </p:nvSpPr>
        <p:spPr>
          <a:xfrm>
            <a:off x="251520" y="75579"/>
            <a:ext cx="8229600" cy="421556"/>
          </a:xfrm>
          <a:prstGeom prst="rect">
            <a:avLst/>
          </a:prstGeom>
        </p:spPr>
        <p:txBody>
          <a:bodyPr vert="horz" lIns="68573" tIns="34286" rIns="68573" bIns="34286" rtlCol="0" anchor="ctr">
            <a:noAutofit/>
          </a:bodyPr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vert="horz" lIns="68573" tIns="34286" rIns="68573" bIns="34286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8778118" cy="4266474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66340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_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개체 틀 1"/>
          <p:cNvSpPr>
            <a:spLocks noGrp="1"/>
          </p:cNvSpPr>
          <p:nvPr>
            <p:ph type="title"/>
          </p:nvPr>
        </p:nvSpPr>
        <p:spPr>
          <a:xfrm>
            <a:off x="251520" y="75580"/>
            <a:ext cx="8229600" cy="421556"/>
          </a:xfrm>
          <a:prstGeom prst="rect">
            <a:avLst/>
          </a:prstGeom>
        </p:spPr>
        <p:txBody>
          <a:bodyPr vert="horz" lIns="68561" tIns="34280" rIns="68561" bIns="34280" rtlCol="0" anchor="ctr">
            <a:noAutofit/>
          </a:bodyPr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vert="horz" lIns="68561" tIns="34280" rIns="68561" bIns="3428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4388462" cy="4266474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1"/>
          </p:nvPr>
        </p:nvSpPr>
        <p:spPr>
          <a:xfrm>
            <a:off x="4571405" y="573528"/>
            <a:ext cx="4443070" cy="4266474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8834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 userDrawn="1"/>
        </p:nvCxnSpPr>
        <p:spPr>
          <a:xfrm>
            <a:off x="214285" y="519522"/>
            <a:ext cx="8715436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214285" y="4894008"/>
            <a:ext cx="871543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81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</p:sldLayoutIdLst>
  <p:hf hdr="0" ftr="0" dt="0"/>
  <p:txStyles>
    <p:titleStyle>
      <a:lvl1pPr algn="ctr" defTabSz="685783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8" indent="-257168" algn="l" defTabSz="685783" rtl="0" eaLnBrk="1" latinLnBrk="1" hangingPunct="1">
        <a:spcBef>
          <a:spcPct val="20000"/>
        </a:spcBef>
        <a:buFont typeface="맑은 고딕" pitchFamily="50" charset="-127"/>
        <a:buChar char="□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defTabSz="685783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1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1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1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b="1" dirty="0"/>
              <a:t>Samsung Electronics</a:t>
            </a:r>
            <a:endParaRPr lang="ko-KR" altLang="en-US" b="1" dirty="0"/>
          </a:p>
          <a:p>
            <a:pPr lvl="0"/>
            <a:r>
              <a:rPr lang="en-US" altLang="ko-KR" dirty="0" err="1" smtClean="0"/>
              <a:t>Seunghyun</a:t>
            </a:r>
            <a:r>
              <a:rPr lang="en-US" altLang="ko-KR" dirty="0" smtClean="0"/>
              <a:t> Song</a:t>
            </a:r>
          </a:p>
          <a:p>
            <a:pPr lvl="0"/>
            <a:r>
              <a:rPr lang="en-US" altLang="ko-KR" dirty="0" err="1"/>
              <a:t>Hyungtae</a:t>
            </a:r>
            <a:r>
              <a:rPr lang="en-US" altLang="ko-KR" dirty="0"/>
              <a:t> </a:t>
            </a:r>
            <a:r>
              <a:rPr lang="en-US" altLang="ko-KR" dirty="0" smtClean="0"/>
              <a:t>Park</a:t>
            </a:r>
            <a:endParaRPr lang="en-US" altLang="ko-KR" dirty="0"/>
          </a:p>
          <a:p>
            <a:pPr lvl="0"/>
            <a:r>
              <a:rPr lang="en-US" altLang="ko-KR" dirty="0" err="1" smtClean="0"/>
              <a:t>Hyunsun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Ahn</a:t>
            </a:r>
            <a:endParaRPr lang="en-US" altLang="ko-KR" dirty="0" smtClean="0"/>
          </a:p>
          <a:p>
            <a:pPr lvl="0"/>
            <a:r>
              <a:rPr lang="en-US" altLang="ko-KR" dirty="0" err="1" smtClean="0"/>
              <a:t>Seonil</a:t>
            </a:r>
            <a:r>
              <a:rPr lang="en-US" altLang="ko-KR" dirty="0" smtClean="0"/>
              <a:t> Brian Choi</a:t>
            </a:r>
          </a:p>
          <a:p>
            <a:pPr lvl="0"/>
            <a:r>
              <a:rPr lang="en-US" altLang="ko-KR" b="1" dirty="0" smtClean="0"/>
              <a:t>Synopsys</a:t>
            </a:r>
            <a:endParaRPr lang="en-US" altLang="ko-KR" b="1" dirty="0"/>
          </a:p>
          <a:p>
            <a:pPr lvl="0"/>
            <a:r>
              <a:rPr lang="en-US" altLang="ko-KR" dirty="0" err="1" smtClean="0"/>
              <a:t>Sihyun</a:t>
            </a:r>
            <a:r>
              <a:rPr lang="en-US" altLang="ko-KR" dirty="0" smtClean="0"/>
              <a:t> Kim</a:t>
            </a:r>
          </a:p>
          <a:p>
            <a:pPr lvl="0"/>
            <a:r>
              <a:rPr lang="en-US" altLang="ko-KR" dirty="0" err="1" smtClean="0"/>
              <a:t>Namho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Heo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96566" y="987574"/>
            <a:ext cx="8540200" cy="1728191"/>
          </a:xfrm>
        </p:spPr>
        <p:txBody>
          <a:bodyPr/>
          <a:lstStyle/>
          <a:p>
            <a:r>
              <a:rPr lang="en-US" altLang="ko-KR" dirty="0"/>
              <a:t>Synthetic Traffic Based</a:t>
            </a:r>
            <a:br>
              <a:rPr lang="en-US" altLang="ko-KR" dirty="0"/>
            </a:br>
            <a:r>
              <a:rPr lang="en-US" altLang="ko-KR" dirty="0" smtClean="0"/>
              <a:t>Performance Verification</a:t>
            </a:r>
            <a:br>
              <a:rPr lang="en-US" altLang="ko-KR" dirty="0" smtClean="0"/>
            </a:br>
            <a:r>
              <a:rPr lang="en-US" altLang="ko-KR" dirty="0" smtClean="0"/>
              <a:t>(STB-PV)</a:t>
            </a:r>
            <a:br>
              <a:rPr lang="en-US" altLang="ko-KR" dirty="0" smtClean="0"/>
            </a:b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6517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 #1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7" name="내용 개체 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Introduce SOC Performance Verification</a:t>
            </a:r>
          </a:p>
          <a:p>
            <a:pPr lvl="1"/>
            <a:r>
              <a:rPr lang="en-US" altLang="ko-KR" b="0" dirty="0" smtClean="0"/>
              <a:t>SOC </a:t>
            </a:r>
            <a:r>
              <a:rPr lang="en-US" altLang="ko-KR" b="0" dirty="0"/>
              <a:t>level performance </a:t>
            </a:r>
            <a:r>
              <a:rPr lang="en-US" altLang="ko-KR" b="0" dirty="0" smtClean="0"/>
              <a:t>analysis with </a:t>
            </a:r>
            <a:r>
              <a:rPr lang="en-US" altLang="ko-KR" b="0" dirty="0"/>
              <a:t>multimedia content thru </a:t>
            </a:r>
            <a:r>
              <a:rPr lang="en-US" altLang="ko-KR" b="0" dirty="0" smtClean="0"/>
              <a:t>camera </a:t>
            </a:r>
            <a:r>
              <a:rPr lang="en-US" altLang="ko-KR" b="0" dirty="0"/>
              <a:t>system, </a:t>
            </a:r>
            <a:r>
              <a:rPr lang="en-US" altLang="ko-KR" b="0" dirty="0" smtClean="0"/>
              <a:t>display </a:t>
            </a:r>
            <a:r>
              <a:rPr lang="en-US" altLang="ko-KR" b="0" dirty="0"/>
              <a:t>system, </a:t>
            </a:r>
            <a:r>
              <a:rPr lang="en-US" altLang="ko-KR" b="0" dirty="0" smtClean="0"/>
              <a:t>audio system, video codec, </a:t>
            </a:r>
            <a:r>
              <a:rPr lang="en-US" altLang="ko-KR" b="0" dirty="0"/>
              <a:t>etc</a:t>
            </a:r>
            <a:r>
              <a:rPr lang="en-US" altLang="ko-KR" b="0" dirty="0" smtClean="0"/>
              <a:t>.</a:t>
            </a:r>
            <a:endParaRPr lang="en-US" altLang="ko-KR" b="0" dirty="0"/>
          </a:p>
          <a:p>
            <a:pPr lvl="1"/>
            <a:r>
              <a:rPr lang="en-US" altLang="ko-KR" b="0" dirty="0" smtClean="0"/>
              <a:t>There are a number of multimedia IPs to generate traffic into the system bus.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For SOC Performance Verification </a:t>
            </a:r>
          </a:p>
          <a:p>
            <a:pPr lvl="1"/>
            <a:r>
              <a:rPr lang="en-US" altLang="ko-KR" b="0" dirty="0" smtClean="0"/>
              <a:t>Bus fabric</a:t>
            </a:r>
          </a:p>
          <a:p>
            <a:pPr lvl="1"/>
            <a:r>
              <a:rPr lang="en-US" altLang="ko-KR" b="0" dirty="0" smtClean="0"/>
              <a:t>Multimedia IPs</a:t>
            </a:r>
          </a:p>
          <a:p>
            <a:pPr lvl="1"/>
            <a:r>
              <a:rPr lang="en-US" altLang="ko-KR" b="0" dirty="0" smtClean="0"/>
              <a:t>Test Vector for each IPs</a:t>
            </a:r>
          </a:p>
          <a:p>
            <a:pPr lvl="1"/>
            <a:r>
              <a:rPr lang="en-US" altLang="ko-KR" b="0" dirty="0" smtClean="0"/>
              <a:t>Performance monitor</a:t>
            </a:r>
          </a:p>
          <a:p>
            <a:pPr lvl="1"/>
            <a:r>
              <a:rPr lang="en-US" altLang="ko-KR" b="0" dirty="0" smtClean="0"/>
              <a:t>Memory controller</a:t>
            </a:r>
          </a:p>
          <a:p>
            <a:pPr lvl="1"/>
            <a:endParaRPr lang="en-US" altLang="ko-KR" b="0" dirty="0" smtClean="0"/>
          </a:p>
          <a:p>
            <a:pPr marL="0" indent="0">
              <a:buNone/>
            </a:pPr>
            <a:endParaRPr lang="en-US" altLang="ko-KR" b="0" dirty="0" smtClean="0"/>
          </a:p>
          <a:p>
            <a:pPr lvl="2"/>
            <a:endParaRPr lang="en-US" altLang="ko-KR" dirty="0"/>
          </a:p>
          <a:p>
            <a:pPr lvl="1"/>
            <a:endParaRPr lang="en-US" altLang="ko-KR" dirty="0"/>
          </a:p>
          <a:p>
            <a:pPr lvl="2"/>
            <a:endParaRPr lang="en-US" altLang="ko-KR" dirty="0" smtClean="0"/>
          </a:p>
        </p:txBody>
      </p:sp>
      <p:grpSp>
        <p:nvGrpSpPr>
          <p:cNvPr id="5" name="그룹 4"/>
          <p:cNvGrpSpPr/>
          <p:nvPr/>
        </p:nvGrpSpPr>
        <p:grpSpPr>
          <a:xfrm>
            <a:off x="4572000" y="1290169"/>
            <a:ext cx="4248472" cy="2577725"/>
            <a:chOff x="251520" y="1556792"/>
            <a:chExt cx="6408712" cy="3888432"/>
          </a:xfrm>
        </p:grpSpPr>
        <p:sp>
          <p:nvSpPr>
            <p:cNvPr id="8" name="직사각형 7"/>
            <p:cNvSpPr/>
            <p:nvPr/>
          </p:nvSpPr>
          <p:spPr>
            <a:xfrm>
              <a:off x="251520" y="4545124"/>
              <a:ext cx="6408712" cy="21602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sz="900" b="1" dirty="0" smtClean="0"/>
                <a:t>PM</a:t>
              </a:r>
              <a:endParaRPr lang="ko-KR" altLang="en-US" sz="900" b="1" dirty="0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51520" y="2492896"/>
              <a:ext cx="6408712" cy="21602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sz="900" b="1" dirty="0" smtClean="0"/>
                <a:t>PM</a:t>
              </a:r>
              <a:endParaRPr lang="ko-KR" altLang="en-US" sz="900" b="1" dirty="0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611560" y="2996952"/>
              <a:ext cx="6048672" cy="12961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b="1" dirty="0" smtClean="0"/>
                <a:t>BUS</a:t>
              </a:r>
              <a:endParaRPr lang="ko-KR" altLang="en-US" sz="1050" b="1" dirty="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683568" y="4941168"/>
              <a:ext cx="5904656" cy="50405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b="1" dirty="0" smtClean="0"/>
                <a:t>MEMORY</a:t>
              </a:r>
              <a:endParaRPr lang="ko-KR" altLang="en-US" sz="1050" b="1" dirty="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827584" y="1556792"/>
              <a:ext cx="504056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500" b="1" dirty="0" smtClean="0"/>
                <a:t>CPU</a:t>
              </a:r>
              <a:endParaRPr lang="ko-KR" altLang="en-US" sz="500" b="1" dirty="0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47565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IP1</a:t>
              </a:r>
            </a:p>
            <a:p>
              <a:pPr algn="ctr"/>
              <a:r>
                <a:rPr lang="en-US" altLang="ko-KR" sz="700" b="1" dirty="0" smtClean="0"/>
                <a:t>RTL</a:t>
              </a:r>
              <a:endParaRPr lang="ko-KR" altLang="en-US" sz="700" b="1" dirty="0"/>
            </a:p>
          </p:txBody>
        </p:sp>
        <p:cxnSp>
          <p:nvCxnSpPr>
            <p:cNvPr id="14" name="직선 화살표 연결선 13"/>
            <p:cNvCxnSpPr>
              <a:stCxn id="12" idx="2"/>
            </p:cNvCxnSpPr>
            <p:nvPr/>
          </p:nvCxnSpPr>
          <p:spPr>
            <a:xfrm>
              <a:off x="1079612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직선 화살표 연결선 14"/>
            <p:cNvCxnSpPr>
              <a:stCxn id="13" idx="2"/>
            </p:cNvCxnSpPr>
            <p:nvPr/>
          </p:nvCxnSpPr>
          <p:spPr>
            <a:xfrm>
              <a:off x="176368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직선 화살표 연결선 15"/>
            <p:cNvCxnSpPr>
              <a:stCxn id="10" idx="2"/>
              <a:endCxn id="11" idx="0"/>
            </p:cNvCxnSpPr>
            <p:nvPr/>
          </p:nvCxnSpPr>
          <p:spPr>
            <a:xfrm>
              <a:off x="3635896" y="4293096"/>
              <a:ext cx="0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7" name="직사각형 16"/>
            <p:cNvSpPr/>
            <p:nvPr/>
          </p:nvSpPr>
          <p:spPr>
            <a:xfrm>
              <a:off x="219573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IP2</a:t>
              </a:r>
            </a:p>
            <a:p>
              <a:pPr algn="ctr"/>
              <a:r>
                <a:rPr lang="en-US" altLang="ko-KR" sz="700" b="1" dirty="0" smtClean="0"/>
                <a:t>RTL</a:t>
              </a:r>
              <a:endParaRPr lang="ko-KR" altLang="en-US" sz="700" b="1" dirty="0"/>
            </a:p>
          </p:txBody>
        </p:sp>
        <p:cxnSp>
          <p:nvCxnSpPr>
            <p:cNvPr id="18" name="직선 화살표 연결선 17"/>
            <p:cNvCxnSpPr>
              <a:stCxn id="17" idx="2"/>
            </p:cNvCxnSpPr>
            <p:nvPr/>
          </p:nvCxnSpPr>
          <p:spPr>
            <a:xfrm>
              <a:off x="248376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9" name="직사각형 18"/>
            <p:cNvSpPr/>
            <p:nvPr/>
          </p:nvSpPr>
          <p:spPr>
            <a:xfrm>
              <a:off x="2879812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IP3</a:t>
              </a:r>
            </a:p>
            <a:p>
              <a:pPr algn="ctr"/>
              <a:r>
                <a:rPr lang="en-US" altLang="ko-KR" sz="700" b="1" dirty="0" smtClean="0"/>
                <a:t>RTL</a:t>
              </a:r>
              <a:endParaRPr lang="ko-KR" altLang="en-US" sz="700" b="1" dirty="0"/>
            </a:p>
          </p:txBody>
        </p:sp>
        <p:cxnSp>
          <p:nvCxnSpPr>
            <p:cNvPr id="20" name="직선 화살표 연결선 19"/>
            <p:cNvCxnSpPr>
              <a:stCxn id="19" idx="2"/>
            </p:cNvCxnSpPr>
            <p:nvPr/>
          </p:nvCxnSpPr>
          <p:spPr>
            <a:xfrm>
              <a:off x="3167844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1" name="직사각형 20"/>
            <p:cNvSpPr/>
            <p:nvPr/>
          </p:nvSpPr>
          <p:spPr>
            <a:xfrm>
              <a:off x="3621900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IP4</a:t>
              </a:r>
            </a:p>
            <a:p>
              <a:pPr algn="ctr"/>
              <a:r>
                <a:rPr lang="en-US" altLang="ko-KR" sz="700" b="1" dirty="0" smtClean="0"/>
                <a:t>RTL</a:t>
              </a:r>
              <a:endParaRPr lang="ko-KR" altLang="en-US" sz="700" b="1" dirty="0"/>
            </a:p>
          </p:txBody>
        </p:sp>
        <p:cxnSp>
          <p:nvCxnSpPr>
            <p:cNvPr id="22" name="직선 화살표 연결선 21"/>
            <p:cNvCxnSpPr>
              <a:stCxn id="21" idx="2"/>
            </p:cNvCxnSpPr>
            <p:nvPr/>
          </p:nvCxnSpPr>
          <p:spPr>
            <a:xfrm>
              <a:off x="3909932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3" name="직사각형 22"/>
            <p:cNvSpPr/>
            <p:nvPr/>
          </p:nvSpPr>
          <p:spPr>
            <a:xfrm>
              <a:off x="435597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IP5</a:t>
              </a:r>
            </a:p>
            <a:p>
              <a:pPr algn="ctr"/>
              <a:r>
                <a:rPr lang="en-US" altLang="ko-KR" sz="700" b="1" dirty="0" smtClean="0"/>
                <a:t>RTL</a:t>
              </a:r>
              <a:endParaRPr lang="ko-KR" altLang="en-US" sz="700" b="1" dirty="0"/>
            </a:p>
          </p:txBody>
        </p:sp>
        <p:cxnSp>
          <p:nvCxnSpPr>
            <p:cNvPr id="24" name="직선 화살표 연결선 23"/>
            <p:cNvCxnSpPr>
              <a:stCxn id="23" idx="2"/>
            </p:cNvCxnSpPr>
            <p:nvPr/>
          </p:nvCxnSpPr>
          <p:spPr>
            <a:xfrm>
              <a:off x="464400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5" name="직사각형 24"/>
            <p:cNvSpPr/>
            <p:nvPr/>
          </p:nvSpPr>
          <p:spPr>
            <a:xfrm>
              <a:off x="507605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IP6</a:t>
              </a:r>
            </a:p>
            <a:p>
              <a:pPr algn="ctr"/>
              <a:r>
                <a:rPr lang="en-US" altLang="ko-KR" sz="700" b="1" dirty="0" smtClean="0"/>
                <a:t>RTL</a:t>
              </a:r>
              <a:endParaRPr lang="ko-KR" altLang="en-US" sz="700" b="1" dirty="0"/>
            </a:p>
          </p:txBody>
        </p:sp>
        <p:cxnSp>
          <p:nvCxnSpPr>
            <p:cNvPr id="26" name="직선 화살표 연결선 25"/>
            <p:cNvCxnSpPr>
              <a:stCxn id="25" idx="2"/>
            </p:cNvCxnSpPr>
            <p:nvPr/>
          </p:nvCxnSpPr>
          <p:spPr>
            <a:xfrm>
              <a:off x="536408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7" name="직사각형 26"/>
            <p:cNvSpPr/>
            <p:nvPr/>
          </p:nvSpPr>
          <p:spPr>
            <a:xfrm>
              <a:off x="579613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IP7</a:t>
              </a:r>
            </a:p>
            <a:p>
              <a:pPr algn="ctr"/>
              <a:r>
                <a:rPr lang="en-US" altLang="ko-KR" sz="700" b="1" dirty="0" smtClean="0"/>
                <a:t>RTL</a:t>
              </a:r>
              <a:endParaRPr lang="ko-KR" altLang="en-US" sz="700" b="1" dirty="0"/>
            </a:p>
          </p:txBody>
        </p:sp>
        <p:cxnSp>
          <p:nvCxnSpPr>
            <p:cNvPr id="28" name="직선 화살표 연결선 27"/>
            <p:cNvCxnSpPr>
              <a:stCxn id="27" idx="2"/>
            </p:cNvCxnSpPr>
            <p:nvPr/>
          </p:nvCxnSpPr>
          <p:spPr>
            <a:xfrm>
              <a:off x="608416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345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 #2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내용 개체 틀 17"/>
          <p:cNvSpPr>
            <a:spLocks noGrp="1"/>
          </p:cNvSpPr>
          <p:nvPr>
            <p:ph idx="1"/>
          </p:nvPr>
        </p:nvSpPr>
        <p:spPr>
          <a:xfrm>
            <a:off x="182943" y="573528"/>
            <a:ext cx="4821105" cy="4266474"/>
          </a:xfrm>
        </p:spPr>
        <p:txBody>
          <a:bodyPr/>
          <a:lstStyle/>
          <a:p>
            <a:r>
              <a:rPr lang="en-US" altLang="ko-KR" dirty="0" smtClean="0"/>
              <a:t>Performance verification process</a:t>
            </a:r>
            <a:endParaRPr lang="ko-KR" altLang="en-US" dirty="0"/>
          </a:p>
        </p:txBody>
      </p:sp>
      <p:sp>
        <p:nvSpPr>
          <p:cNvPr id="38" name="오른쪽 화살표 37"/>
          <p:cNvSpPr/>
          <p:nvPr/>
        </p:nvSpPr>
        <p:spPr bwMode="auto">
          <a:xfrm rot="5400000">
            <a:off x="2361784" y="1737770"/>
            <a:ext cx="238315" cy="129651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68573" tIns="34286" rIns="68573" bIns="34286" numCol="1" rtlCol="0" anchor="t" anchorCtr="0" compatLnSpc="1">
            <a:prstTxWarp prst="textNoShape">
              <a:avLst/>
            </a:prstTxWarp>
          </a:bodyPr>
          <a:lstStyle/>
          <a:p>
            <a:pPr defTabSz="685732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900" b="1">
              <a:solidFill>
                <a:schemeClr val="tx1"/>
              </a:solidFill>
              <a:latin typeface="Calibri" panose="020F0502020204030204" pitchFamily="34" charset="0"/>
              <a:ea typeface="굴림" pitchFamily="50" charset="-127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1403367" y="1971661"/>
            <a:ext cx="2160521" cy="474075"/>
          </a:xfrm>
          <a:prstGeom prst="roundRect">
            <a:avLst/>
          </a:prstGeom>
          <a:noFill/>
          <a:ln>
            <a:solidFill>
              <a:srgbClr val="809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latinLnBrk="0">
              <a:lnSpc>
                <a:spcPct val="80000"/>
              </a:lnSpc>
            </a:pPr>
            <a:r>
              <a:rPr lang="en-US" altLang="ko-KR" sz="1300" b="1" dirty="0" smtClean="0">
                <a:ln>
                  <a:solidFill>
                    <a:srgbClr val="6A8797">
                      <a:alpha val="0"/>
                    </a:srgbClr>
                  </a:solidFill>
                </a:ln>
                <a:solidFill>
                  <a:sysClr val="windowText" lastClr="0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Verdana" panose="020B0604030504040204" pitchFamily="34" charset="0"/>
              </a:rPr>
              <a:t>Build Emulation Platform</a:t>
            </a:r>
            <a:endParaRPr lang="en-US" altLang="ko-KR" sz="1200" dirty="0" smtClean="0">
              <a:ln>
                <a:solidFill>
                  <a:srgbClr val="6A8797">
                    <a:alpha val="0"/>
                  </a:srgbClr>
                </a:solidFill>
              </a:ln>
              <a:solidFill>
                <a:srgbClr val="FF0000"/>
              </a:solidFill>
              <a:latin typeface="Calibri" panose="020F0502020204030204" pitchFamily="34" charset="0"/>
              <a:ea typeface="맑은 고딕" panose="020B0503020000020004" pitchFamily="50" charset="-127"/>
              <a:cs typeface="Verdana" panose="020B0604030504040204" pitchFamily="34" charset="0"/>
            </a:endParaRPr>
          </a:p>
        </p:txBody>
      </p:sp>
      <p:sp>
        <p:nvSpPr>
          <p:cNvPr id="51" name="모서리가 둥근 직사각형 50"/>
          <p:cNvSpPr/>
          <p:nvPr/>
        </p:nvSpPr>
        <p:spPr>
          <a:xfrm>
            <a:off x="1403487" y="2877784"/>
            <a:ext cx="2160281" cy="474075"/>
          </a:xfrm>
          <a:prstGeom prst="roundRect">
            <a:avLst/>
          </a:prstGeom>
          <a:noFill/>
          <a:ln>
            <a:solidFill>
              <a:srgbClr val="809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latinLnBrk="0">
              <a:lnSpc>
                <a:spcPct val="80000"/>
              </a:lnSpc>
            </a:pPr>
            <a:r>
              <a:rPr lang="en-US" altLang="ko-KR" sz="1300" b="1" dirty="0" smtClean="0">
                <a:ln>
                  <a:solidFill>
                    <a:srgbClr val="6A8797">
                      <a:alpha val="0"/>
                    </a:srgbClr>
                  </a:solidFill>
                </a:ln>
                <a:solidFill>
                  <a:sysClr val="windowText" lastClr="0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Verdana" panose="020B0604030504040204" pitchFamily="34" charset="0"/>
              </a:rPr>
              <a:t>Generate Test Vector</a:t>
            </a:r>
            <a:endParaRPr lang="en-US" altLang="ko-KR" sz="1200" dirty="0" smtClean="0">
              <a:ln>
                <a:solidFill>
                  <a:srgbClr val="6A8797">
                    <a:alpha val="0"/>
                  </a:srgbClr>
                </a:solidFill>
              </a:ln>
              <a:solidFill>
                <a:srgbClr val="FF0000"/>
              </a:solidFill>
              <a:latin typeface="Calibri" panose="020F0502020204030204" pitchFamily="34" charset="0"/>
              <a:ea typeface="맑은 고딕" panose="020B0503020000020004" pitchFamily="50" charset="-127"/>
              <a:cs typeface="Verdana" panose="020B0604030504040204" pitchFamily="34" charset="0"/>
            </a:endParaRPr>
          </a:p>
        </p:txBody>
      </p:sp>
      <p:sp>
        <p:nvSpPr>
          <p:cNvPr id="53" name="오른쪽 화살표 52"/>
          <p:cNvSpPr/>
          <p:nvPr/>
        </p:nvSpPr>
        <p:spPr bwMode="auto">
          <a:xfrm rot="5400000">
            <a:off x="2359214" y="2574648"/>
            <a:ext cx="235963" cy="12215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68573" tIns="34286" rIns="68573" bIns="34286" numCol="1" rtlCol="0" anchor="t" anchorCtr="0" compatLnSpc="1">
            <a:prstTxWarp prst="textNoShape">
              <a:avLst/>
            </a:prstTxWarp>
          </a:bodyPr>
          <a:lstStyle/>
          <a:p>
            <a:pPr defTabSz="685732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900" b="1">
              <a:solidFill>
                <a:srgbClr val="FF0000"/>
              </a:solidFill>
              <a:latin typeface="Calibri" panose="020F0502020204030204" pitchFamily="34" charset="0"/>
              <a:ea typeface="굴림" pitchFamily="50" charset="-127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 rot="5400000">
            <a:off x="2362571" y="3507398"/>
            <a:ext cx="236745" cy="129649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68573" tIns="34286" rIns="68573" bIns="34286" numCol="1" rtlCol="0" anchor="t" anchorCtr="0" compatLnSpc="1">
            <a:prstTxWarp prst="textNoShape">
              <a:avLst/>
            </a:prstTxWarp>
          </a:bodyPr>
          <a:lstStyle/>
          <a:p>
            <a:pPr defTabSz="685732"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900" b="1">
              <a:solidFill>
                <a:schemeClr val="tx1"/>
              </a:solidFill>
              <a:latin typeface="Calibri" panose="020F0502020204030204" pitchFamily="34" charset="0"/>
              <a:ea typeface="굴림" pitchFamily="50" charset="-127"/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1403367" y="1131590"/>
            <a:ext cx="2160521" cy="474075"/>
          </a:xfrm>
          <a:prstGeom prst="roundRect">
            <a:avLst/>
          </a:prstGeom>
          <a:noFill/>
          <a:ln>
            <a:solidFill>
              <a:srgbClr val="809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latinLnBrk="0">
              <a:lnSpc>
                <a:spcPct val="80000"/>
              </a:lnSpc>
            </a:pPr>
            <a:r>
              <a:rPr lang="en-US" altLang="ko-KR" sz="1300" b="1" dirty="0" smtClean="0">
                <a:ln>
                  <a:solidFill>
                    <a:srgbClr val="6A8797">
                      <a:alpha val="0"/>
                    </a:srgbClr>
                  </a:solidFill>
                </a:ln>
                <a:solidFill>
                  <a:sysClr val="windowText" lastClr="0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Verdana" panose="020B0604030504040204" pitchFamily="34" charset="0"/>
              </a:rPr>
              <a:t>Complete Bus Configuration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65742" y="3478100"/>
            <a:ext cx="856884" cy="407796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latinLnBrk="0">
              <a:defRPr/>
            </a:pPr>
            <a:r>
              <a:rPr lang="en-US" altLang="ko-KR" sz="1100" b="1" i="1" dirty="0" smtClean="0">
                <a:ln>
                  <a:solidFill>
                    <a:srgbClr val="6A8797">
                      <a:alpha val="0"/>
                    </a:srgbClr>
                  </a:solidFill>
                </a:ln>
                <a:solidFill>
                  <a:schemeClr val="accent2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Verdana" panose="020B0604030504040204" pitchFamily="34" charset="0"/>
              </a:rPr>
              <a:t>Update Latest RTL</a:t>
            </a:r>
            <a:endParaRPr lang="en-US" altLang="ko-KR" sz="1100" b="1" i="1" dirty="0">
              <a:ln>
                <a:solidFill>
                  <a:srgbClr val="6A8797">
                    <a:alpha val="0"/>
                  </a:srgbClr>
                </a:solidFill>
              </a:ln>
              <a:solidFill>
                <a:schemeClr val="accent2"/>
              </a:solidFill>
              <a:latin typeface="Calibri" panose="020F0502020204030204" pitchFamily="34" charset="0"/>
              <a:ea typeface="맑은 고딕" panose="020B0503020000020004" pitchFamily="50" charset="-127"/>
              <a:cs typeface="Verdana" panose="020B0604030504040204" pitchFamily="34" charset="0"/>
            </a:endParaRPr>
          </a:p>
        </p:txBody>
      </p:sp>
      <p:grpSp>
        <p:nvGrpSpPr>
          <p:cNvPr id="60" name="그룹 59"/>
          <p:cNvGrpSpPr/>
          <p:nvPr/>
        </p:nvGrpSpPr>
        <p:grpSpPr>
          <a:xfrm>
            <a:off x="665742" y="2208698"/>
            <a:ext cx="652979" cy="906123"/>
            <a:chOff x="1923347" y="3026702"/>
            <a:chExt cx="499611" cy="1354544"/>
          </a:xfrm>
        </p:grpSpPr>
        <p:cxnSp>
          <p:nvCxnSpPr>
            <p:cNvPr id="50" name="직선 화살표 연결선 49"/>
            <p:cNvCxnSpPr/>
            <p:nvPr/>
          </p:nvCxnSpPr>
          <p:spPr>
            <a:xfrm>
              <a:off x="1923347" y="3026702"/>
              <a:ext cx="499611" cy="2134"/>
            </a:xfrm>
            <a:prstGeom prst="straightConnector1">
              <a:avLst/>
            </a:prstGeom>
            <a:grpFill/>
            <a:ln w="57150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55" name="직선 화살표 연결선 54"/>
            <p:cNvCxnSpPr/>
            <p:nvPr/>
          </p:nvCxnSpPr>
          <p:spPr>
            <a:xfrm flipV="1">
              <a:off x="1936357" y="3026702"/>
              <a:ext cx="678" cy="1354544"/>
            </a:xfrm>
            <a:prstGeom prst="straightConnector1">
              <a:avLst/>
            </a:prstGeom>
            <a:grpFill/>
            <a:ln w="57150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직선 화살표 연결선 55"/>
            <p:cNvCxnSpPr/>
            <p:nvPr/>
          </p:nvCxnSpPr>
          <p:spPr>
            <a:xfrm>
              <a:off x="1923347" y="4368545"/>
              <a:ext cx="499611" cy="0"/>
            </a:xfrm>
            <a:prstGeom prst="straightConnector1">
              <a:avLst/>
            </a:prstGeom>
            <a:grpFill/>
            <a:ln w="57150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5" name="모서리가 둥근 직사각형 34"/>
          <p:cNvSpPr/>
          <p:nvPr/>
        </p:nvSpPr>
        <p:spPr>
          <a:xfrm>
            <a:off x="1403487" y="3741880"/>
            <a:ext cx="2160281" cy="474075"/>
          </a:xfrm>
          <a:prstGeom prst="roundRect">
            <a:avLst/>
          </a:prstGeom>
          <a:noFill/>
          <a:ln>
            <a:solidFill>
              <a:srgbClr val="809A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 latinLnBrk="0">
              <a:lnSpc>
                <a:spcPct val="80000"/>
              </a:lnSpc>
            </a:pPr>
            <a:r>
              <a:rPr lang="en-US" altLang="ko-KR" sz="1300" b="1" dirty="0" smtClean="0">
                <a:ln>
                  <a:solidFill>
                    <a:srgbClr val="6A8797">
                      <a:alpha val="0"/>
                    </a:srgbClr>
                  </a:solidFill>
                </a:ln>
                <a:solidFill>
                  <a:sysClr val="windowText" lastClr="000000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Verdana" panose="020B0604030504040204" pitchFamily="34" charset="0"/>
              </a:rPr>
              <a:t>Performance Verification</a:t>
            </a:r>
            <a:endParaRPr lang="en-US" altLang="ko-KR" sz="1300" b="1" dirty="0">
              <a:ln>
                <a:solidFill>
                  <a:srgbClr val="6A8797">
                    <a:alpha val="0"/>
                  </a:srgbClr>
                </a:solidFill>
              </a:ln>
              <a:solidFill>
                <a:sysClr val="windowText" lastClr="000000"/>
              </a:solidFill>
              <a:latin typeface="Calibri" panose="020F0502020204030204" pitchFamily="34" charset="0"/>
              <a:ea typeface="맑은 고딕" panose="020B0503020000020004" pitchFamily="50" charset="-127"/>
              <a:cs typeface="Verdana" panose="020B0604030504040204" pitchFamily="34" charset="0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665742" y="2208699"/>
            <a:ext cx="652979" cy="1821214"/>
            <a:chOff x="1923347" y="3026702"/>
            <a:chExt cx="499611" cy="1354544"/>
          </a:xfrm>
        </p:grpSpPr>
        <p:cxnSp>
          <p:nvCxnSpPr>
            <p:cNvPr id="24" name="직선 화살표 연결선 23"/>
            <p:cNvCxnSpPr/>
            <p:nvPr/>
          </p:nvCxnSpPr>
          <p:spPr>
            <a:xfrm>
              <a:off x="1923347" y="3026702"/>
              <a:ext cx="499611" cy="2134"/>
            </a:xfrm>
            <a:prstGeom prst="straightConnector1">
              <a:avLst/>
            </a:prstGeom>
            <a:grpFill/>
            <a:ln w="57150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25" name="직선 화살표 연결선 24"/>
            <p:cNvCxnSpPr/>
            <p:nvPr/>
          </p:nvCxnSpPr>
          <p:spPr>
            <a:xfrm flipV="1">
              <a:off x="1936357" y="3026702"/>
              <a:ext cx="678" cy="1354544"/>
            </a:xfrm>
            <a:prstGeom prst="straightConnector1">
              <a:avLst/>
            </a:prstGeom>
            <a:grpFill/>
            <a:ln w="57150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직선 화살표 연결선 26"/>
            <p:cNvCxnSpPr/>
            <p:nvPr/>
          </p:nvCxnSpPr>
          <p:spPr>
            <a:xfrm>
              <a:off x="1923347" y="4368545"/>
              <a:ext cx="499611" cy="0"/>
            </a:xfrm>
            <a:prstGeom prst="straightConnector1">
              <a:avLst/>
            </a:prstGeom>
            <a:grpFill/>
            <a:ln w="57150" cap="flat" cmpd="sng" algn="ctr">
              <a:solidFill>
                <a:schemeClr val="accent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8" name="TextBox 27"/>
          <p:cNvSpPr txBox="1"/>
          <p:nvPr/>
        </p:nvSpPr>
        <p:spPr>
          <a:xfrm>
            <a:off x="665742" y="2661760"/>
            <a:ext cx="856884" cy="407796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latinLnBrk="0">
              <a:defRPr/>
            </a:pPr>
            <a:r>
              <a:rPr lang="en-US" altLang="ko-KR" sz="1100" b="1" i="1" dirty="0" smtClean="0">
                <a:ln>
                  <a:solidFill>
                    <a:srgbClr val="6A8797">
                      <a:alpha val="0"/>
                    </a:srgbClr>
                  </a:solidFill>
                </a:ln>
                <a:solidFill>
                  <a:schemeClr val="accent2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Verdana" panose="020B0604030504040204" pitchFamily="34" charset="0"/>
              </a:rPr>
              <a:t>Update Latest RTL</a:t>
            </a:r>
            <a:endParaRPr lang="en-US" altLang="ko-KR" sz="1100" b="1" i="1" dirty="0">
              <a:ln>
                <a:solidFill>
                  <a:srgbClr val="6A8797">
                    <a:alpha val="0"/>
                  </a:srgbClr>
                </a:solidFill>
              </a:ln>
              <a:solidFill>
                <a:schemeClr val="accent2"/>
              </a:solidFill>
              <a:latin typeface="Calibri" panose="020F0502020204030204" pitchFamily="34" charset="0"/>
              <a:ea typeface="맑은 고딕" panose="020B0503020000020004" pitchFamily="50" charset="-127"/>
              <a:cs typeface="Verdana" panose="020B0604030504040204" pitchFamily="34" charset="0"/>
            </a:endParaRPr>
          </a:p>
        </p:txBody>
      </p:sp>
      <p:sp>
        <p:nvSpPr>
          <p:cNvPr id="30" name="내용 개체 틀 17"/>
          <p:cNvSpPr txBox="1">
            <a:spLocks/>
          </p:cNvSpPr>
          <p:nvPr/>
        </p:nvSpPr>
        <p:spPr>
          <a:xfrm>
            <a:off x="4211960" y="1112068"/>
            <a:ext cx="4608512" cy="3571309"/>
          </a:xfrm>
          <a:prstGeom prst="rect">
            <a:avLst/>
          </a:prstGeom>
        </p:spPr>
        <p:txBody>
          <a:bodyPr lIns="68573" tIns="34286" rIns="68573" bIns="34286">
            <a:normAutofit/>
          </a:bodyPr>
          <a:lstStyle>
            <a:lvl1pPr marL="188000" indent="-188000" algn="l" defTabSz="685783" rtl="0" eaLnBrk="1" latinLnBrk="1" hangingPunct="1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Tx/>
              <a:buBlip>
                <a:blip r:embed="rId3"/>
              </a:buBlip>
              <a:defRPr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374899" indent="-186899" algn="l" defTabSz="685783" rtl="0" eaLnBrk="1" latin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98030" indent="-123134" algn="l" defTabSz="685783" rtl="0" eaLnBrk="1" latin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1165" indent="-123134" algn="l" defTabSz="685783" rtl="0" eaLnBrk="1" latin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44299" indent="-123134" algn="l" defTabSz="685783" rtl="0" eaLnBrk="1" latin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8000" lvl="2" indent="-188000">
              <a:spcBef>
                <a:spcPts val="416"/>
              </a:spcBef>
              <a:buBlip>
                <a:blip r:embed="rId3"/>
              </a:buBlip>
            </a:pPr>
            <a:r>
              <a:rPr lang="ko-KR" altLang="ko-KR" sz="1400" dirty="0"/>
              <a:t>Since the complexity of </a:t>
            </a:r>
            <a:r>
              <a:rPr lang="en-US" altLang="ko-KR" sz="1400" dirty="0" smtClean="0"/>
              <a:t>a </a:t>
            </a:r>
            <a:r>
              <a:rPr lang="ko-KR" altLang="ko-KR" sz="1400" dirty="0" smtClean="0"/>
              <a:t>system </a:t>
            </a:r>
            <a:r>
              <a:rPr lang="en-US" altLang="ko-KR" sz="1400" dirty="0" smtClean="0"/>
              <a:t>bus</a:t>
            </a:r>
            <a:r>
              <a:rPr lang="ko-KR" altLang="ko-KR" sz="1400" dirty="0" smtClean="0"/>
              <a:t> </a:t>
            </a:r>
            <a:r>
              <a:rPr lang="ko-KR" altLang="ko-KR" sz="1400" dirty="0"/>
              <a:t>increases significantly, </a:t>
            </a:r>
            <a:r>
              <a:rPr lang="en-US" altLang="ko-KR" sz="1400" dirty="0" smtClean="0"/>
              <a:t>a high quality </a:t>
            </a:r>
            <a:r>
              <a:rPr lang="ko-KR" altLang="ko-KR" sz="1400" dirty="0" smtClean="0"/>
              <a:t>performance </a:t>
            </a:r>
            <a:r>
              <a:rPr lang="ko-KR" altLang="ko-KR" sz="1400" dirty="0"/>
              <a:t>verification </a:t>
            </a:r>
            <a:r>
              <a:rPr lang="en-US" altLang="ko-KR" sz="1400" dirty="0" smtClean="0"/>
              <a:t>is hard to achieve </a:t>
            </a:r>
            <a:r>
              <a:rPr lang="ko-KR" altLang="ko-KR" sz="1400" dirty="0" smtClean="0"/>
              <a:t>for </a:t>
            </a:r>
            <a:r>
              <a:rPr lang="ko-KR" altLang="ko-KR" sz="1400" dirty="0"/>
              <a:t>a given time</a:t>
            </a:r>
            <a:r>
              <a:rPr lang="ko-KR" altLang="ko-KR" sz="1400" dirty="0" smtClean="0"/>
              <a:t>.</a:t>
            </a:r>
            <a:endParaRPr lang="en-US" altLang="ko-KR" sz="1400" dirty="0"/>
          </a:p>
          <a:p>
            <a:pPr marL="188000" lvl="2" indent="-188000">
              <a:spcBef>
                <a:spcPts val="416"/>
              </a:spcBef>
              <a:buFont typeface="Arial" pitchFamily="34" charset="0"/>
              <a:buBlip>
                <a:blip r:embed="rId3"/>
              </a:buBlip>
            </a:pPr>
            <a:r>
              <a:rPr lang="en-US" altLang="ko-KR" sz="1400" dirty="0" smtClean="0"/>
              <a:t>A significant amount of efforts are required to build a complete bus </a:t>
            </a:r>
            <a:r>
              <a:rPr lang="en-US" altLang="ko-KR" sz="1400" dirty="0"/>
              <a:t>performance verification </a:t>
            </a:r>
            <a:r>
              <a:rPr lang="en-US" altLang="ko-KR" sz="1400" dirty="0" smtClean="0"/>
              <a:t>environment.</a:t>
            </a:r>
            <a:endParaRPr lang="en-US" altLang="ko-KR" sz="1400" dirty="0"/>
          </a:p>
          <a:p>
            <a:pPr marL="188000" lvl="2" indent="-188000">
              <a:spcBef>
                <a:spcPts val="416"/>
              </a:spcBef>
              <a:buFont typeface="Arial" pitchFamily="34" charset="0"/>
              <a:buBlip>
                <a:blip r:embed="rId3"/>
              </a:buBlip>
            </a:pPr>
            <a:r>
              <a:rPr lang="en-US" altLang="ko-KR" sz="1500" dirty="0" smtClean="0"/>
              <a:t>A real use case content is not available in an early stage of project.</a:t>
            </a:r>
          </a:p>
          <a:p>
            <a:pPr marL="188000" lvl="2" indent="-188000">
              <a:spcBef>
                <a:spcPts val="416"/>
              </a:spcBef>
              <a:buFont typeface="Arial" pitchFamily="34" charset="0"/>
              <a:buBlip>
                <a:blip r:embed="rId3"/>
              </a:buBlip>
            </a:pPr>
            <a:r>
              <a:rPr lang="en-US" altLang="ko-KR" sz="1500" dirty="0" smtClean="0"/>
              <a:t>Specifications of IPs on bus fabric are frequently updated.</a:t>
            </a:r>
            <a:endParaRPr lang="en-US" altLang="ko-KR" sz="1500" dirty="0"/>
          </a:p>
        </p:txBody>
      </p:sp>
    </p:spTree>
    <p:extLst>
      <p:ext uri="{BB962C8B-B14F-4D97-AF65-F5344CB8AC3E}">
        <p14:creationId xmlns:p14="http://schemas.microsoft.com/office/powerpoint/2010/main" val="15329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Idea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2943" y="573528"/>
            <a:ext cx="4461065" cy="4266474"/>
          </a:xfrm>
        </p:spPr>
        <p:txBody>
          <a:bodyPr>
            <a:normAutofit fontScale="92500"/>
          </a:bodyPr>
          <a:lstStyle/>
          <a:p>
            <a:r>
              <a:rPr lang="en-US" altLang="ko-KR" dirty="0" smtClean="0"/>
              <a:t>Concept</a:t>
            </a:r>
          </a:p>
          <a:p>
            <a:pPr lvl="1"/>
            <a:r>
              <a:rPr lang="en-US" altLang="ko-KR" dirty="0" smtClean="0"/>
              <a:t>STB-PV</a:t>
            </a:r>
          </a:p>
          <a:p>
            <a:pPr lvl="2"/>
            <a:r>
              <a:rPr lang="en-US" altLang="ko-KR" dirty="0" smtClean="0"/>
              <a:t>Synthetic Traffic Based Performance Verification.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Detail</a:t>
            </a:r>
          </a:p>
          <a:p>
            <a:pPr lvl="1"/>
            <a:r>
              <a:rPr lang="en-US" altLang="ko-KR" dirty="0" smtClean="0"/>
              <a:t>Traffic Generator</a:t>
            </a:r>
          </a:p>
          <a:p>
            <a:pPr lvl="2"/>
            <a:r>
              <a:rPr lang="en-US" altLang="ko-KR" dirty="0" smtClean="0"/>
              <a:t>Use traffic generators that </a:t>
            </a:r>
            <a:r>
              <a:rPr lang="en-US" altLang="ko-KR" dirty="0" smtClean="0"/>
              <a:t>generate</a:t>
            </a:r>
            <a:r>
              <a:rPr lang="en-US" altLang="ko-KR" dirty="0" smtClean="0"/>
              <a:t> </a:t>
            </a:r>
            <a:r>
              <a:rPr lang="en-US" altLang="ko-KR" dirty="0" smtClean="0"/>
              <a:t>synthetic traffics like </a:t>
            </a:r>
            <a:r>
              <a:rPr lang="en-US" altLang="ko-KR" dirty="0"/>
              <a:t>real multimedia </a:t>
            </a:r>
            <a:r>
              <a:rPr lang="en-US" altLang="ko-KR" dirty="0" smtClean="0"/>
              <a:t>IPs.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Traffic generators make various burst size and length traffics randomly.</a:t>
            </a:r>
          </a:p>
          <a:p>
            <a:pPr lvl="1"/>
            <a:endParaRPr lang="en-US" altLang="ko-KR" dirty="0"/>
          </a:p>
          <a:p>
            <a:pPr lvl="1"/>
            <a:r>
              <a:rPr lang="en-US" altLang="ko-KR" dirty="0" smtClean="0"/>
              <a:t>Automation</a:t>
            </a:r>
          </a:p>
          <a:p>
            <a:pPr lvl="2"/>
            <a:r>
              <a:rPr lang="en-US" altLang="ko-KR" dirty="0" smtClean="0"/>
              <a:t>At </a:t>
            </a:r>
            <a:r>
              <a:rPr lang="en-US" altLang="ko-KR" dirty="0"/>
              <a:t>least </a:t>
            </a:r>
            <a:r>
              <a:rPr lang="en-US" altLang="ko-KR" dirty="0" smtClean="0"/>
              <a:t>20 traffic generators should </a:t>
            </a:r>
            <a:r>
              <a:rPr lang="en-US" altLang="ko-KR" dirty="0"/>
              <a:t>be </a:t>
            </a:r>
            <a:r>
              <a:rPr lang="en-US" altLang="ko-KR" dirty="0" smtClean="0"/>
              <a:t>user for SOC performance verification. These components is attached </a:t>
            </a:r>
            <a:r>
              <a:rPr lang="en-US" altLang="ko-KR" dirty="0"/>
              <a:t>to the system bus</a:t>
            </a:r>
            <a:r>
              <a:rPr lang="en-US" altLang="ko-KR" dirty="0" smtClean="0"/>
              <a:t>. </a:t>
            </a:r>
          </a:p>
          <a:p>
            <a:pPr lvl="2"/>
            <a:r>
              <a:rPr lang="en-US" altLang="ko-KR" dirty="0" smtClean="0"/>
              <a:t>Use automation script for these connections.</a:t>
            </a:r>
          </a:p>
          <a:p>
            <a:pPr lvl="2"/>
            <a:r>
              <a:rPr lang="en-US" altLang="ko-KR" dirty="0" smtClean="0"/>
              <a:t>Automation is </a:t>
            </a:r>
            <a:r>
              <a:rPr lang="en-US" altLang="ko-KR" dirty="0"/>
              <a:t>based on </a:t>
            </a:r>
            <a:r>
              <a:rPr lang="en-US" altLang="ko-KR" dirty="0" smtClean="0"/>
              <a:t>the pre-defined configuration file which includes connection points.</a:t>
            </a:r>
          </a:p>
          <a:p>
            <a:pPr lvl="2"/>
            <a:r>
              <a:rPr lang="en-US" altLang="ko-KR" dirty="0"/>
              <a:t>Reduce time to </a:t>
            </a:r>
            <a:r>
              <a:rPr lang="en-US" altLang="ko-KR" dirty="0" smtClean="0"/>
              <a:t>build traffic generator configuration.</a:t>
            </a:r>
            <a:endParaRPr lang="en-US" altLang="ko-KR" dirty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ko-KR" altLang="en-US" dirty="0" smtClean="0"/>
          </a:p>
          <a:p>
            <a:pPr lvl="1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grpSp>
        <p:nvGrpSpPr>
          <p:cNvPr id="26" name="그룹 25"/>
          <p:cNvGrpSpPr/>
          <p:nvPr/>
        </p:nvGrpSpPr>
        <p:grpSpPr>
          <a:xfrm>
            <a:off x="4644008" y="1374328"/>
            <a:ext cx="4263844" cy="2565574"/>
            <a:chOff x="251520" y="1556792"/>
            <a:chExt cx="6408712" cy="3888432"/>
          </a:xfrm>
        </p:grpSpPr>
        <p:sp>
          <p:nvSpPr>
            <p:cNvPr id="5" name="직사각형 4"/>
            <p:cNvSpPr/>
            <p:nvPr/>
          </p:nvSpPr>
          <p:spPr>
            <a:xfrm>
              <a:off x="251520" y="4545124"/>
              <a:ext cx="6408712" cy="21602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sz="900" b="1" dirty="0" smtClean="0"/>
                <a:t>PM</a:t>
              </a:r>
              <a:endParaRPr lang="ko-KR" altLang="en-US" sz="900" b="1" dirty="0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251520" y="2492896"/>
              <a:ext cx="6408712" cy="21602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sz="900" b="1" dirty="0" smtClean="0"/>
                <a:t>PM</a:t>
              </a:r>
              <a:endParaRPr lang="ko-KR" altLang="en-US" sz="900" b="1" dirty="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611560" y="2996952"/>
              <a:ext cx="6048672" cy="12961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b="1" dirty="0" smtClean="0"/>
                <a:t>BUS</a:t>
              </a:r>
              <a:endParaRPr lang="ko-KR" altLang="en-US" sz="1050" b="1" dirty="0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683568" y="4941168"/>
              <a:ext cx="5904656" cy="50405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50" b="1" dirty="0" smtClean="0"/>
                <a:t>MEMORY</a:t>
              </a:r>
              <a:endParaRPr lang="ko-KR" altLang="en-US" sz="1050" b="1" dirty="0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827584" y="1556792"/>
              <a:ext cx="504056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500" b="1" dirty="0" smtClean="0"/>
                <a:t>CPU</a:t>
              </a:r>
              <a:endParaRPr lang="ko-KR" altLang="en-US" sz="500" b="1" dirty="0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47565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IP1</a:t>
              </a:r>
            </a:p>
            <a:p>
              <a:pPr algn="ctr"/>
              <a:r>
                <a:rPr lang="en-US" altLang="ko-KR" sz="700" b="1" dirty="0" smtClean="0"/>
                <a:t>TG</a:t>
              </a:r>
              <a:endParaRPr lang="ko-KR" altLang="en-US" sz="700" b="1" dirty="0"/>
            </a:p>
          </p:txBody>
        </p:sp>
        <p:cxnSp>
          <p:nvCxnSpPr>
            <p:cNvPr id="11" name="직선 화살표 연결선 10"/>
            <p:cNvCxnSpPr>
              <a:stCxn id="9" idx="2"/>
            </p:cNvCxnSpPr>
            <p:nvPr/>
          </p:nvCxnSpPr>
          <p:spPr>
            <a:xfrm>
              <a:off x="1079612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직선 화살표 연결선 11"/>
            <p:cNvCxnSpPr>
              <a:stCxn id="10" idx="2"/>
            </p:cNvCxnSpPr>
            <p:nvPr/>
          </p:nvCxnSpPr>
          <p:spPr>
            <a:xfrm>
              <a:off x="176368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직선 화살표 연결선 12"/>
            <p:cNvCxnSpPr>
              <a:stCxn id="7" idx="2"/>
              <a:endCxn id="8" idx="0"/>
            </p:cNvCxnSpPr>
            <p:nvPr/>
          </p:nvCxnSpPr>
          <p:spPr>
            <a:xfrm>
              <a:off x="3635896" y="4293096"/>
              <a:ext cx="0" cy="6480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직사각형 13"/>
            <p:cNvSpPr/>
            <p:nvPr/>
          </p:nvSpPr>
          <p:spPr>
            <a:xfrm>
              <a:off x="219573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IP2</a:t>
              </a:r>
            </a:p>
            <a:p>
              <a:pPr algn="ctr"/>
              <a:r>
                <a:rPr lang="en-US" altLang="ko-KR" sz="700" b="1" dirty="0" smtClean="0"/>
                <a:t>TG</a:t>
              </a:r>
              <a:endParaRPr lang="ko-KR" altLang="en-US" sz="700" b="1" dirty="0"/>
            </a:p>
          </p:txBody>
        </p:sp>
        <p:cxnSp>
          <p:nvCxnSpPr>
            <p:cNvPr id="15" name="직선 화살표 연결선 14"/>
            <p:cNvCxnSpPr>
              <a:stCxn id="14" idx="2"/>
            </p:cNvCxnSpPr>
            <p:nvPr/>
          </p:nvCxnSpPr>
          <p:spPr>
            <a:xfrm>
              <a:off x="248376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6" name="직사각형 15"/>
            <p:cNvSpPr/>
            <p:nvPr/>
          </p:nvSpPr>
          <p:spPr>
            <a:xfrm>
              <a:off x="2879812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IP3</a:t>
              </a:r>
            </a:p>
            <a:p>
              <a:pPr algn="ctr"/>
              <a:r>
                <a:rPr lang="en-US" altLang="ko-KR" sz="700" b="1" dirty="0" smtClean="0"/>
                <a:t>TG</a:t>
              </a:r>
              <a:endParaRPr lang="ko-KR" altLang="en-US" sz="700" b="1" dirty="0"/>
            </a:p>
          </p:txBody>
        </p:sp>
        <p:cxnSp>
          <p:nvCxnSpPr>
            <p:cNvPr id="17" name="직선 화살표 연결선 16"/>
            <p:cNvCxnSpPr>
              <a:stCxn id="16" idx="2"/>
            </p:cNvCxnSpPr>
            <p:nvPr/>
          </p:nvCxnSpPr>
          <p:spPr>
            <a:xfrm>
              <a:off x="3167844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8" name="직사각형 17"/>
            <p:cNvSpPr/>
            <p:nvPr/>
          </p:nvSpPr>
          <p:spPr>
            <a:xfrm>
              <a:off x="3621900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IP4</a:t>
              </a:r>
            </a:p>
            <a:p>
              <a:pPr algn="ctr"/>
              <a:r>
                <a:rPr lang="en-US" altLang="ko-KR" sz="700" b="1" dirty="0" smtClean="0"/>
                <a:t>TG</a:t>
              </a:r>
              <a:endParaRPr lang="ko-KR" altLang="en-US" sz="700" b="1" dirty="0"/>
            </a:p>
          </p:txBody>
        </p:sp>
        <p:cxnSp>
          <p:nvCxnSpPr>
            <p:cNvPr id="19" name="직선 화살표 연결선 18"/>
            <p:cNvCxnSpPr>
              <a:stCxn id="18" idx="2"/>
            </p:cNvCxnSpPr>
            <p:nvPr/>
          </p:nvCxnSpPr>
          <p:spPr>
            <a:xfrm>
              <a:off x="3909932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0" name="직사각형 19"/>
            <p:cNvSpPr/>
            <p:nvPr/>
          </p:nvSpPr>
          <p:spPr>
            <a:xfrm>
              <a:off x="435597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IP5</a:t>
              </a:r>
            </a:p>
            <a:p>
              <a:pPr algn="ctr"/>
              <a:r>
                <a:rPr lang="en-US" altLang="ko-KR" sz="700" b="1" dirty="0" smtClean="0"/>
                <a:t>TG</a:t>
              </a:r>
              <a:endParaRPr lang="ko-KR" altLang="en-US" sz="700" b="1" dirty="0"/>
            </a:p>
          </p:txBody>
        </p:sp>
        <p:cxnSp>
          <p:nvCxnSpPr>
            <p:cNvPr id="21" name="직선 화살표 연결선 20"/>
            <p:cNvCxnSpPr>
              <a:stCxn id="20" idx="2"/>
            </p:cNvCxnSpPr>
            <p:nvPr/>
          </p:nvCxnSpPr>
          <p:spPr>
            <a:xfrm>
              <a:off x="464400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2" name="직사각형 21"/>
            <p:cNvSpPr/>
            <p:nvPr/>
          </p:nvSpPr>
          <p:spPr>
            <a:xfrm>
              <a:off x="507605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IP6</a:t>
              </a:r>
            </a:p>
            <a:p>
              <a:pPr algn="ctr"/>
              <a:r>
                <a:rPr lang="en-US" altLang="ko-KR" sz="700" b="1" dirty="0" smtClean="0"/>
                <a:t>TG</a:t>
              </a:r>
              <a:endParaRPr lang="ko-KR" altLang="en-US" sz="700" b="1" dirty="0"/>
            </a:p>
          </p:txBody>
        </p:sp>
        <p:cxnSp>
          <p:nvCxnSpPr>
            <p:cNvPr id="23" name="직선 화살표 연결선 22"/>
            <p:cNvCxnSpPr>
              <a:stCxn id="22" idx="2"/>
            </p:cNvCxnSpPr>
            <p:nvPr/>
          </p:nvCxnSpPr>
          <p:spPr>
            <a:xfrm>
              <a:off x="536408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4" name="직사각형 23"/>
            <p:cNvSpPr/>
            <p:nvPr/>
          </p:nvSpPr>
          <p:spPr>
            <a:xfrm>
              <a:off x="5796136" y="1556792"/>
              <a:ext cx="576064" cy="72008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700" b="1" dirty="0" smtClean="0"/>
                <a:t>MM</a:t>
              </a:r>
            </a:p>
            <a:p>
              <a:pPr algn="ctr"/>
              <a:r>
                <a:rPr lang="en-US" altLang="ko-KR" sz="700" b="1" dirty="0" smtClean="0"/>
                <a:t>IP7</a:t>
              </a:r>
            </a:p>
            <a:p>
              <a:pPr algn="ctr"/>
              <a:r>
                <a:rPr lang="en-US" altLang="ko-KR" sz="700" b="1" dirty="0" smtClean="0"/>
                <a:t>TG</a:t>
              </a:r>
              <a:endParaRPr lang="ko-KR" altLang="en-US" sz="700" b="1" dirty="0"/>
            </a:p>
          </p:txBody>
        </p:sp>
        <p:cxnSp>
          <p:nvCxnSpPr>
            <p:cNvPr id="25" name="직선 화살표 연결선 24"/>
            <p:cNvCxnSpPr>
              <a:stCxn id="24" idx="2"/>
            </p:cNvCxnSpPr>
            <p:nvPr/>
          </p:nvCxnSpPr>
          <p:spPr>
            <a:xfrm>
              <a:off x="6084168" y="2276872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496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Evidence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Apply to SOC PV</a:t>
            </a:r>
          </a:p>
          <a:p>
            <a:pPr lvl="1"/>
            <a:r>
              <a:rPr lang="en-US" altLang="ko-KR" dirty="0" smtClean="0"/>
              <a:t>Apply STB-PV to the latest SOC projects</a:t>
            </a:r>
          </a:p>
          <a:p>
            <a:pPr lvl="1"/>
            <a:r>
              <a:rPr lang="en-US" altLang="ko-KR" dirty="0" smtClean="0"/>
              <a:t>Covered various verification areas with STB-PV</a:t>
            </a:r>
          </a:p>
          <a:p>
            <a:pPr lvl="2"/>
            <a:r>
              <a:rPr lang="en-US" altLang="ko-KR" dirty="0" smtClean="0"/>
              <a:t>System bus maximum total throughput.</a:t>
            </a:r>
          </a:p>
          <a:p>
            <a:pPr lvl="2"/>
            <a:r>
              <a:rPr lang="en-US" altLang="ko-KR" dirty="0" smtClean="0"/>
              <a:t>Measure maximum memory utilization.</a:t>
            </a:r>
          </a:p>
          <a:p>
            <a:pPr lvl="2"/>
            <a:r>
              <a:rPr lang="en-US" altLang="ko-KR" dirty="0" smtClean="0"/>
              <a:t>Each bus master’s peak and average latency.</a:t>
            </a:r>
          </a:p>
          <a:p>
            <a:pPr lvl="2"/>
            <a:r>
              <a:rPr lang="en-US" altLang="ko-KR" dirty="0" smtClean="0"/>
              <a:t>System memory management unit performance drop ratio.</a:t>
            </a:r>
          </a:p>
          <a:p>
            <a:pPr lvl="2"/>
            <a:r>
              <a:rPr lang="en-US" altLang="ko-KR" dirty="0" smtClean="0"/>
              <a:t>Bus QOS knob tuning.</a:t>
            </a:r>
          </a:p>
          <a:p>
            <a:pPr lvl="1"/>
            <a:r>
              <a:rPr lang="en-US" altLang="ko-KR" dirty="0"/>
              <a:t>Reduce PV </a:t>
            </a:r>
            <a:r>
              <a:rPr lang="en-US" altLang="ko-KR" dirty="0" smtClean="0"/>
              <a:t>configuration </a:t>
            </a:r>
            <a:r>
              <a:rPr lang="en-US" altLang="ko-KR" dirty="0"/>
              <a:t>time</a:t>
            </a:r>
          </a:p>
          <a:p>
            <a:pPr lvl="2"/>
            <a:r>
              <a:rPr lang="en-US" altLang="ko-KR" dirty="0" smtClean="0"/>
              <a:t>2 weeks compared to 2 months to configure </a:t>
            </a:r>
            <a:r>
              <a:rPr lang="en-US" altLang="ko-KR" dirty="0"/>
              <a:t>and measure system </a:t>
            </a:r>
            <a:r>
              <a:rPr lang="en-US" altLang="ko-KR" dirty="0" smtClean="0"/>
              <a:t>bus </a:t>
            </a:r>
            <a:r>
              <a:rPr lang="en-US" altLang="ko-KR" dirty="0"/>
              <a:t>performance and DRAM utilization.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16304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6B9B27-4E37-499B-B7A7-2E41F1619AD6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Bus Performance Verification Efforts</a:t>
            </a:r>
          </a:p>
          <a:p>
            <a:pPr lvl="1"/>
            <a:r>
              <a:rPr lang="en-US" altLang="ko-KR" dirty="0"/>
              <a:t>A significant amount of efforts are required to build a complete bus performance verification </a:t>
            </a:r>
            <a:r>
              <a:rPr lang="en-US" altLang="ko-KR" dirty="0" smtClean="0"/>
              <a:t>environment.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STB-PV</a:t>
            </a:r>
          </a:p>
          <a:p>
            <a:pPr lvl="1"/>
            <a:r>
              <a:rPr lang="en-US" altLang="ko-KR" dirty="0" smtClean="0"/>
              <a:t>Use traffic generator which is configured automatically.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Goal</a:t>
            </a:r>
          </a:p>
          <a:p>
            <a:pPr lvl="1"/>
            <a:r>
              <a:rPr lang="en-US" altLang="ko-KR" dirty="0" smtClean="0"/>
              <a:t>Reduce bus performance verification time.</a:t>
            </a:r>
          </a:p>
          <a:p>
            <a:pPr lvl="1"/>
            <a:r>
              <a:rPr lang="en-US" altLang="ko-KR" dirty="0" smtClean="0"/>
              <a:t>Easy to make </a:t>
            </a:r>
            <a:r>
              <a:rPr lang="en-US" altLang="ko-KR" dirty="0"/>
              <a:t>re-production environment </a:t>
            </a:r>
            <a:r>
              <a:rPr lang="en-US" altLang="ko-KR" dirty="0" smtClean="0"/>
              <a:t>for specific issue or bug.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Future </a:t>
            </a:r>
            <a:r>
              <a:rPr lang="en-US" altLang="ko-KR" dirty="0"/>
              <a:t>works</a:t>
            </a:r>
          </a:p>
          <a:p>
            <a:pPr lvl="1"/>
            <a:r>
              <a:rPr lang="en-US" altLang="ko-KR" dirty="0" smtClean="0"/>
              <a:t>Enhance </a:t>
            </a:r>
            <a:r>
              <a:rPr lang="en-US" altLang="ko-KR" dirty="0"/>
              <a:t>traffic generators</a:t>
            </a:r>
          </a:p>
          <a:p>
            <a:pPr lvl="2"/>
            <a:r>
              <a:rPr lang="en-US" altLang="ko-KR" dirty="0"/>
              <a:t>Add burst pattern </a:t>
            </a:r>
            <a:r>
              <a:rPr lang="en-US" altLang="ko-KR" dirty="0" smtClean="0"/>
              <a:t>generation like </a:t>
            </a:r>
            <a:r>
              <a:rPr lang="en-US" altLang="ko-KR" dirty="0"/>
              <a:t>real traffics.</a:t>
            </a:r>
          </a:p>
          <a:p>
            <a:pPr lvl="2"/>
            <a:r>
              <a:rPr lang="en-US" altLang="ko-KR" dirty="0"/>
              <a:t>Add </a:t>
            </a:r>
            <a:r>
              <a:rPr lang="en-US" altLang="ko-KR" dirty="0" smtClean="0"/>
              <a:t>request delay option like </a:t>
            </a:r>
            <a:r>
              <a:rPr lang="en-US" altLang="ko-KR" dirty="0"/>
              <a:t>real </a:t>
            </a:r>
            <a:r>
              <a:rPr lang="en-US" altLang="ko-KR" dirty="0" smtClean="0"/>
              <a:t>IP’s internal processing time.</a:t>
            </a:r>
            <a:endParaRPr lang="en-US" altLang="ko-KR" dirty="0"/>
          </a:p>
          <a:p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90341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spPr>
      <a:bodyPr anchor="ctr"/>
      <a:lstStyle>
        <a:defPPr algn="ctr">
          <a:defRPr sz="900" dirty="0">
            <a:solidFill>
              <a:prstClr val="black"/>
            </a:solidFill>
            <a:latin typeface="맑은 고딕" pitchFamily="50" charset="-127"/>
            <a:ea typeface="맑은 고딕" pitchFamily="50" charset="-127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461</Words>
  <Application>Microsoft Office PowerPoint</Application>
  <PresentationFormat>화면 슬라이드 쇼(16:9)</PresentationFormat>
  <Paragraphs>162</Paragraphs>
  <Slides>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2_Office 테마</vt:lpstr>
      <vt:lpstr>Synthetic Traffic Based Performance Verification (STB-PV) </vt:lpstr>
      <vt:lpstr>Motivation #1</vt:lpstr>
      <vt:lpstr>Motivation #2</vt:lpstr>
      <vt:lpstr>Main Idea </vt:lpstr>
      <vt:lpstr>Evidence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Topology Specification Management based on IP-XACT</dc:title>
  <dc:creator>master</dc:creator>
  <cp:lastModifiedBy>Windows User</cp:lastModifiedBy>
  <cp:revision>72</cp:revision>
  <dcterms:created xsi:type="dcterms:W3CDTF">2018-06-19T11:51:23Z</dcterms:created>
  <dcterms:modified xsi:type="dcterms:W3CDTF">2019-01-11T09:46:25Z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</Properties>
</file>